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335" r:id="rId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842">
          <p15:clr>
            <a:srgbClr val="A4A3A4"/>
          </p15:clr>
        </p15:guide>
        <p15:guide id="3" orient="horz" pos="2523">
          <p15:clr>
            <a:srgbClr val="A4A3A4"/>
          </p15:clr>
        </p15:guide>
        <p15:guide id="4" orient="horz" pos="1071">
          <p15:clr>
            <a:srgbClr val="A4A3A4"/>
          </p15:clr>
        </p15:guide>
        <p15:guide id="5" orient="horz" pos="300">
          <p15:clr>
            <a:srgbClr val="A4A3A4"/>
          </p15:clr>
        </p15:guide>
        <p15:guide id="6" orient="horz" pos="3249">
          <p15:clr>
            <a:srgbClr val="A4A3A4"/>
          </p15:clr>
        </p15:guide>
        <p15:guide id="7" orient="horz" pos="4065">
          <p15:clr>
            <a:srgbClr val="A4A3A4"/>
          </p15:clr>
        </p15:guide>
        <p15:guide id="8" pos="2381">
          <p15:clr>
            <a:srgbClr val="A4A3A4"/>
          </p15:clr>
        </p15:guide>
        <p15:guide id="9" pos="2880">
          <p15:clr>
            <a:srgbClr val="A4A3A4"/>
          </p15:clr>
        </p15:guide>
        <p15:guide id="10" pos="1338">
          <p15:clr>
            <a:srgbClr val="A4A3A4"/>
          </p15:clr>
        </p15:guide>
        <p15:guide id="11" pos="340">
          <p15:clr>
            <a:srgbClr val="A4A3A4"/>
          </p15:clr>
        </p15:guide>
        <p15:guide id="12" pos="3379">
          <p15:clr>
            <a:srgbClr val="A4A3A4"/>
          </p15:clr>
        </p15:guide>
        <p15:guide id="13" pos="4422">
          <p15:clr>
            <a:srgbClr val="A4A3A4"/>
          </p15:clr>
        </p15:guide>
        <p15:guide id="14" pos="54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0000"/>
    <a:srgbClr val="E60000"/>
    <a:srgbClr val="0E7DC2"/>
    <a:srgbClr val="EEECE1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25" autoAdjust="0"/>
    <p:restoredTop sz="83671" autoAdjust="0"/>
  </p:normalViewPr>
  <p:slideViewPr>
    <p:cSldViewPr showGuides="1">
      <p:cViewPr>
        <p:scale>
          <a:sx n="96" d="100"/>
          <a:sy n="96" d="100"/>
        </p:scale>
        <p:origin x="1164" y="36"/>
      </p:cViewPr>
      <p:guideLst>
        <p:guide orient="horz" pos="2160"/>
        <p:guide orient="horz" pos="1842"/>
        <p:guide orient="horz" pos="2523"/>
        <p:guide orient="horz" pos="1071"/>
        <p:guide orient="horz" pos="300"/>
        <p:guide orient="horz" pos="3249"/>
        <p:guide orient="horz" pos="4065"/>
        <p:guide pos="2381"/>
        <p:guide pos="2880"/>
        <p:guide pos="1338"/>
        <p:guide pos="340"/>
        <p:guide pos="3379"/>
        <p:guide pos="4422"/>
        <p:guide pos="54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howGuides="1">
      <p:cViewPr varScale="1">
        <p:scale>
          <a:sx n="79" d="100"/>
          <a:sy n="79" d="100"/>
        </p:scale>
        <p:origin x="3318" y="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BAF10-FBE9-4073-B7A5-2B9512302906}" type="datetimeFigureOut">
              <a:rPr lang="en-US" smtClean="0"/>
              <a:pPr/>
              <a:t>7/25/2016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© Industry Forum 2012 All Rights Reserved Rev 7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E3227-93A4-45F8-B687-3ECF1874E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06357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247650"/>
            <a:ext cx="5956300" cy="4467225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0300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304" y="9232362"/>
            <a:ext cx="448140" cy="591544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2" y="9430306"/>
            <a:ext cx="566452" cy="49633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481BCDC4-E475-41F8-90D4-1ECA2F80BB9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© Industry Forum 2012 All Rights Reserved Rev 7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30672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buFont typeface="Arial" pitchFamily="34" charset="0"/>
      <a:buNone/>
      <a:defRPr sz="1400" kern="1200" baseline="0">
        <a:solidFill>
          <a:srgbClr val="000000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buFont typeface="Arial" pitchFamily="34" charset="0"/>
      <a:buChar char="•"/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buFont typeface="Arial" pitchFamily="34" charset="0"/>
      <a:buChar char="•"/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buFont typeface="Arial" pitchFamily="34" charset="0"/>
      <a:buChar char="•"/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buFont typeface="Arial" pitchFamily="34" charset="0"/>
      <a:buChar char="•"/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8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933450">
              <a:defRPr sz="28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33450">
              <a:defRPr sz="28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33450">
              <a:defRPr sz="28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33450"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052DA4D2-9533-480A-AE3F-85067D90C5DD}" type="slidenum">
              <a:rPr lang="fr-FR" sz="1300" b="0" smtClean="0">
                <a:solidFill>
                  <a:schemeClr val="tx1"/>
                </a:solidFill>
                <a:latin typeface="Times New Roman" pitchFamily="18" charset="0"/>
              </a:rPr>
              <a:pPr/>
              <a:t>1</a:t>
            </a:fld>
            <a:endParaRPr lang="fr-FR" sz="1300" b="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 smtClean="0">
                <a:latin typeface="Arial" charset="0"/>
              </a:rPr>
              <a:t>To meet customer demand a finished product is required every 4 seconds. But it takes 32 seconds to make</a:t>
            </a:r>
          </a:p>
          <a:p>
            <a:endParaRPr lang="en-GB" dirty="0" smtClean="0">
              <a:latin typeface="Arial" charset="0"/>
            </a:endParaRPr>
          </a:p>
          <a:p>
            <a:r>
              <a:rPr lang="en-GB" i="1" dirty="0" smtClean="0">
                <a:solidFill>
                  <a:schemeClr val="bg2"/>
                </a:solidFill>
                <a:latin typeface="Arial" charset="0"/>
              </a:rPr>
              <a:t>Press to reveal the next 2 statements.</a:t>
            </a:r>
          </a:p>
          <a:p>
            <a:r>
              <a:rPr lang="en-GB" i="1" dirty="0" smtClean="0">
                <a:solidFill>
                  <a:schemeClr val="bg2"/>
                </a:solidFill>
                <a:latin typeface="Arial" charset="0"/>
              </a:rPr>
              <a:t>Press to reveal moving image. Note it stops and reruns after every 8 moves.</a:t>
            </a:r>
          </a:p>
          <a:p>
            <a:endParaRPr lang="en-GB" i="1" dirty="0" smtClean="0">
              <a:solidFill>
                <a:schemeClr val="bg2"/>
              </a:solidFill>
              <a:latin typeface="Arial" charset="0"/>
            </a:endParaRPr>
          </a:p>
          <a:p>
            <a:endParaRPr lang="en-GB" i="1" dirty="0" smtClean="0">
              <a:solidFill>
                <a:schemeClr val="bg2"/>
              </a:solidFill>
              <a:latin typeface="Arial" charset="0"/>
            </a:endParaRPr>
          </a:p>
          <a:p>
            <a:endParaRPr lang="en-GB" dirty="0" smtClean="0">
              <a:latin typeface="Arial" charset="0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400349" y="9430306"/>
            <a:ext cx="3471318" cy="49633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mtClean="0"/>
              <a:t>© Industry Forum 2012 All Rights Reserved Rev 7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56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mnf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0" y="1700213"/>
            <a:ext cx="3246432" cy="3457576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014673"/>
            <a:ext cx="556204" cy="734189"/>
          </a:xfrm>
          <a:prstGeom prst="rect">
            <a:avLst/>
          </a:prstGeom>
        </p:spPr>
      </p:pic>
      <p:pic>
        <p:nvPicPr>
          <p:cNvPr id="13" name="Picture 12" descr="collage off set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406" y="129279"/>
            <a:ext cx="4143404" cy="64429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i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74638"/>
            <a:ext cx="80645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Detail headline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39750" y="1571625"/>
            <a:ext cx="8064500" cy="421481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74638"/>
            <a:ext cx="80645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Detail headline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39750" y="1700213"/>
            <a:ext cx="8064500" cy="421481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Picture2-no-background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28384" y="6021288"/>
            <a:ext cx="1152128" cy="8640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W 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74638"/>
            <a:ext cx="80645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Detail headline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39750" y="1571625"/>
            <a:ext cx="8064500" cy="421481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segment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760346" y="6409027"/>
            <a:ext cx="312248" cy="448973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8786842" y="6453188"/>
            <a:ext cx="285752" cy="333398"/>
          </a:xfrm>
        </p:spPr>
        <p:txBody>
          <a:bodyPr/>
          <a:lstStyle>
            <a:lvl5pPr marL="0" indent="0" algn="r">
              <a:buNone/>
              <a:defRPr sz="1000">
                <a:solidFill>
                  <a:srgbClr val="000000"/>
                </a:solidFill>
              </a:defRPr>
            </a:lvl5pPr>
          </a:lstStyle>
          <a:p>
            <a:pPr lvl="4"/>
            <a:r>
              <a:rPr lang="en-GB" dirty="0" smtClean="0"/>
              <a:t>No.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74638"/>
            <a:ext cx="80645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Detail headline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39750" y="1571625"/>
            <a:ext cx="8064500" cy="421481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individual-exercise-no-background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08676" y="5929330"/>
            <a:ext cx="928670" cy="928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74638"/>
            <a:ext cx="80645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Detail headline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39750" y="1571625"/>
            <a:ext cx="8064500" cy="421481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individual-exercise-no-background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08676" y="5929330"/>
            <a:ext cx="928670" cy="928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74638"/>
            <a:ext cx="80645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Detail headline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39750" y="1571625"/>
            <a:ext cx="8064500" cy="421481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individual-exercise-no-background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08676" y="5929330"/>
            <a:ext cx="928670" cy="928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question t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74638"/>
            <a:ext cx="80645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Detail headline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39750" y="1571625"/>
            <a:ext cx="8064500" cy="421481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individual-exercise-no-background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08676" y="5929330"/>
            <a:ext cx="928670" cy="928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540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113"/>
            <a:ext cx="9144000" cy="6826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24608" y="1047750"/>
            <a:ext cx="3900854" cy="4637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6139" y="1047750"/>
            <a:ext cx="3902320" cy="4637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968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9776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 slide non mnf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0" y="1700213"/>
            <a:ext cx="3246432" cy="3457576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022540"/>
            <a:ext cx="544285" cy="718456"/>
          </a:xfrm>
          <a:prstGeom prst="rect">
            <a:avLst/>
          </a:prstGeom>
        </p:spPr>
      </p:pic>
      <p:pic>
        <p:nvPicPr>
          <p:cNvPr id="13" name="Picture 12" descr="collage off set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406" y="450393"/>
            <a:ext cx="4143404" cy="5800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113"/>
            <a:ext cx="9144000" cy="6826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24608" y="1047750"/>
            <a:ext cx="3900854" cy="4637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566139" y="1047750"/>
            <a:ext cx="3902320" cy="4637088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2885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egate handout title slide mnf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0" y="1700213"/>
            <a:ext cx="3246432" cy="3457576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GB" dirty="0"/>
          </a:p>
        </p:txBody>
      </p:sp>
      <p:pic>
        <p:nvPicPr>
          <p:cNvPr id="13" name="Picture 12" descr="collage off se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06" y="129279"/>
            <a:ext cx="4143404" cy="64429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egate handout title slide non mnf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0" y="1700213"/>
            <a:ext cx="3246432" cy="3457576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GB" dirty="0"/>
          </a:p>
        </p:txBody>
      </p:sp>
      <p:pic>
        <p:nvPicPr>
          <p:cNvPr id="13" name="Picture 12" descr="collage off se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06" y="450393"/>
            <a:ext cx="4143404" cy="5800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74638"/>
            <a:ext cx="8064500" cy="1143000"/>
          </a:xfrm>
        </p:spPr>
        <p:txBody>
          <a:bodyPr/>
          <a:lstStyle>
            <a:lvl1pPr>
              <a:defRPr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Act I Headline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539750" y="1700213"/>
            <a:ext cx="8064500" cy="468153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TA 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74638"/>
            <a:ext cx="80645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Call to Action Headline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39750" y="1700213"/>
            <a:ext cx="8064500" cy="4681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4282" y="1714496"/>
            <a:ext cx="4143404" cy="1138242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Key Point headline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39750" y="4005263"/>
            <a:ext cx="3240088" cy="2376487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erse Key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4282" y="2862262"/>
            <a:ext cx="4143404" cy="1138242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Key Point headline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5720" y="2857500"/>
            <a:ext cx="407196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Explanation Headline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91B4-B28B-4DBD-9DDD-67A6AEB159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22" r:id="rId2"/>
    <p:sldLayoutId id="2147483718" r:id="rId3"/>
    <p:sldLayoutId id="2147483723" r:id="rId4"/>
    <p:sldLayoutId id="2147483714" r:id="rId5"/>
    <p:sldLayoutId id="2147483702" r:id="rId6"/>
    <p:sldLayoutId id="2147483710" r:id="rId7"/>
    <p:sldLayoutId id="2147483716" r:id="rId8"/>
    <p:sldLayoutId id="2147483711" r:id="rId9"/>
    <p:sldLayoutId id="2147483717" r:id="rId10"/>
    <p:sldLayoutId id="2147483725" r:id="rId11"/>
    <p:sldLayoutId id="2147483712" r:id="rId12"/>
    <p:sldLayoutId id="2147483719" r:id="rId13"/>
    <p:sldLayoutId id="2147483720" r:id="rId14"/>
    <p:sldLayoutId id="2147483721" r:id="rId15"/>
    <p:sldLayoutId id="2147483724" r:id="rId16"/>
    <p:sldLayoutId id="2147483726" r:id="rId17"/>
    <p:sldLayoutId id="2147483727" r:id="rId18"/>
    <p:sldLayoutId id="2147483728" r:id="rId19"/>
    <p:sldLayoutId id="2147483729" r:id="rId2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000" kern="1200" baseline="0">
          <a:solidFill>
            <a:srgbClr val="000000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 baseline="0">
          <a:solidFill>
            <a:srgbClr val="000000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rgbClr val="000000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rgbClr val="000000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 Takt Time </a:t>
            </a:r>
          </a:p>
        </p:txBody>
      </p:sp>
      <p:sp>
        <p:nvSpPr>
          <p:cNvPr id="705538" name="Rectangle 2"/>
          <p:cNvSpPr>
            <a:spLocks noGrp="1" noChangeArrowheads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</a:pPr>
            <a:r>
              <a:rPr lang="en-GB" sz="2000" dirty="0" smtClean="0"/>
              <a:t>What happens if the product takes 32 seconds to make?</a:t>
            </a:r>
          </a:p>
          <a:p>
            <a:pPr marL="0" indent="0">
              <a:lnSpc>
                <a:spcPct val="80000"/>
              </a:lnSpc>
            </a:pPr>
            <a:endParaRPr lang="en-GB" sz="2000" dirty="0" smtClean="0"/>
          </a:p>
          <a:p>
            <a:pPr marL="0" indent="0">
              <a:lnSpc>
                <a:spcPct val="80000"/>
              </a:lnSpc>
            </a:pPr>
            <a:r>
              <a:rPr lang="en-GB" sz="2000" dirty="0" smtClean="0"/>
              <a:t>You need to set the process up with a number of separate work stations.</a:t>
            </a:r>
          </a:p>
          <a:p>
            <a:pPr marL="0" indent="0">
              <a:lnSpc>
                <a:spcPct val="80000"/>
              </a:lnSpc>
            </a:pPr>
            <a:endParaRPr lang="en-GB" sz="2000" dirty="0" smtClean="0"/>
          </a:p>
          <a:p>
            <a:pPr marL="0" indent="0">
              <a:lnSpc>
                <a:spcPct val="80000"/>
              </a:lnSpc>
            </a:pPr>
            <a:r>
              <a:rPr lang="en-GB" sz="2000" dirty="0" smtClean="0"/>
              <a:t>A maximum of 4 seconds of work is done at each station and then the product is passed on.</a:t>
            </a:r>
          </a:p>
          <a:p>
            <a:pPr marL="0" indent="0">
              <a:lnSpc>
                <a:spcPct val="80000"/>
              </a:lnSpc>
            </a:pPr>
            <a:endParaRPr lang="en-GB" sz="2000" dirty="0" smtClean="0"/>
          </a:p>
          <a:p>
            <a:pPr marL="0" indent="0">
              <a:lnSpc>
                <a:spcPct val="80000"/>
              </a:lnSpc>
            </a:pPr>
            <a:endParaRPr lang="en-GB" sz="2000" dirty="0" smtClean="0"/>
          </a:p>
          <a:p>
            <a:pPr marL="0" indent="0">
              <a:lnSpc>
                <a:spcPct val="80000"/>
              </a:lnSpc>
            </a:pPr>
            <a:endParaRPr lang="en-GB" sz="2000" dirty="0" smtClean="0"/>
          </a:p>
        </p:txBody>
      </p:sp>
      <p:pic>
        <p:nvPicPr>
          <p:cNvPr id="705547" name="Picture 11" descr="TAKTv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695" y="3759200"/>
            <a:ext cx="4262803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Master Rev 7 Presentation 14 3 11">
  <a:themeElements>
    <a:clrScheme name="IF Colours">
      <a:dk1>
        <a:srgbClr val="000000"/>
      </a:dk1>
      <a:lt1>
        <a:sysClr val="window" lastClr="FFFFFF"/>
      </a:lt1>
      <a:dk2>
        <a:srgbClr val="939598"/>
      </a:dk2>
      <a:lt2>
        <a:srgbClr val="00A651"/>
      </a:lt2>
      <a:accent1>
        <a:srgbClr val="007CC2"/>
      </a:accent1>
      <a:accent2>
        <a:srgbClr val="002E56"/>
      </a:accent2>
      <a:accent3>
        <a:srgbClr val="FFF200"/>
      </a:accent3>
      <a:accent4>
        <a:srgbClr val="F79421"/>
      </a:accent4>
      <a:accent5>
        <a:srgbClr val="EB2227"/>
      </a:accent5>
      <a:accent6>
        <a:srgbClr val="6EC068"/>
      </a:accent6>
      <a:hlink>
        <a:srgbClr val="00A651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IF standard new">
      <a:dk1>
        <a:srgbClr val="000000"/>
      </a:dk1>
      <a:lt1>
        <a:sysClr val="window" lastClr="FFFFFF"/>
      </a:lt1>
      <a:dk2>
        <a:srgbClr val="939598"/>
      </a:dk2>
      <a:lt2>
        <a:srgbClr val="00A651"/>
      </a:lt2>
      <a:accent1>
        <a:srgbClr val="007CC2"/>
      </a:accent1>
      <a:accent2>
        <a:srgbClr val="014386"/>
      </a:accent2>
      <a:accent3>
        <a:srgbClr val="FFF200"/>
      </a:accent3>
      <a:accent4>
        <a:srgbClr val="F79421"/>
      </a:accent4>
      <a:accent5>
        <a:srgbClr val="EB2227"/>
      </a:accent5>
      <a:accent6>
        <a:srgbClr val="6EC068"/>
      </a:accent6>
      <a:hlink>
        <a:srgbClr val="00A651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 Master Rev 7 Presentation 14 3 11</Template>
  <TotalTime>0</TotalTime>
  <Words>103</Words>
  <Application>Microsoft Office PowerPoint</Application>
  <PresentationFormat>On-screen Show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Blank Master Rev 7 Presentation 14 3 11</vt:lpstr>
      <vt:lpstr> Takt Time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2011-11-14T11:05:21Z</dcterms:created>
  <dcterms:modified xsi:type="dcterms:W3CDTF">2016-07-25T14:42:36Z</dcterms:modified>
</cp:coreProperties>
</file>